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4" r:id="rId2"/>
    <p:sldId id="292" r:id="rId3"/>
    <p:sldId id="293" r:id="rId4"/>
    <p:sldId id="275" r:id="rId5"/>
    <p:sldId id="276" r:id="rId6"/>
    <p:sldId id="277" r:id="rId7"/>
    <p:sldId id="278" r:id="rId8"/>
    <p:sldId id="282" r:id="rId9"/>
    <p:sldId id="286" r:id="rId10"/>
    <p:sldId id="283" r:id="rId11"/>
    <p:sldId id="284" r:id="rId12"/>
    <p:sldId id="279" r:id="rId13"/>
    <p:sldId id="287" r:id="rId14"/>
    <p:sldId id="288" r:id="rId15"/>
    <p:sldId id="289" r:id="rId16"/>
    <p:sldId id="290" r:id="rId17"/>
    <p:sldId id="291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kurnik" initials="ck" lastIdx="9" clrIdx="0"/>
  <p:cmAuthor id="1" name="jjones" initials="j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6710" autoAdjust="0"/>
  </p:normalViewPr>
  <p:slideViewPr>
    <p:cSldViewPr>
      <p:cViewPr>
        <p:scale>
          <a:sx n="116" d="100"/>
          <a:sy n="116" d="100"/>
        </p:scale>
        <p:origin x="-858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64DC1A-4DDA-40C4-89D9-4E073F9ADCEB}" type="datetimeFigureOut">
              <a:rPr lang="en-US" smtClean="0"/>
              <a:pPr/>
              <a:t>9/17/2012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375786-9B97-4CCF-A183-41223A969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46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58" indent="-29117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05" indent="-23294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87" indent="-23294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68" indent="-23294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51" indent="-2329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32" indent="-2329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15" indent="-2329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996" indent="-2329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CB008DD-A017-44DB-8749-AD9087AFD8B1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89937-5F53-8C47-9489-F006B0EF3BC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0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725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45063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300"/>
              </a:spcAft>
              <a:buNone/>
              <a:defRPr b="1"/>
            </a:lvl1pPr>
            <a:lvl2pPr marL="685800">
              <a:spcBef>
                <a:spcPts val="600"/>
              </a:spcBef>
              <a:defRPr/>
            </a:lvl2pPr>
            <a:lvl3pPr>
              <a:spcBef>
                <a:spcPts val="300"/>
              </a:spcBef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9733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63762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24000"/>
            <a:ext cx="4041775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63762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6685450"/>
            <a:ext cx="457200" cy="1524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52F19B7-D418-4022-ADCB-81F2774CAD6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2518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43400" y="6684963"/>
            <a:ext cx="457200" cy="1524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A8A11FC-4661-44C7-B6DC-1E23F06899A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9668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56363"/>
            <a:ext cx="9144000" cy="40163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flipH="1">
            <a:off x="0" y="5092700"/>
            <a:ext cx="4572000" cy="13636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flipH="1">
            <a:off x="4572000" y="5092700"/>
            <a:ext cx="1262063" cy="1363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flipH="1">
            <a:off x="5834063" y="5092700"/>
            <a:ext cx="3309937" cy="13636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3081845"/>
            <a:ext cx="7772400" cy="10207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4102608"/>
            <a:ext cx="6400800" cy="990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Text Placeholder 14"/>
          <p:cNvSpPr txBox="1">
            <a:spLocks/>
          </p:cNvSpPr>
          <p:nvPr userDrawn="1"/>
        </p:nvSpPr>
        <p:spPr>
          <a:xfrm>
            <a:off x="152400" y="6553200"/>
            <a:ext cx="8991600" cy="304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000" dirty="0" smtClean="0">
                <a:solidFill>
                  <a:srgbClr val="FFFFFF"/>
                </a:solidFill>
              </a:rPr>
              <a:t>Jointly managed by the DOE Office of Electricity Delivery and Energy Reliability and  the Office of Energy Efficiency and Renewable Energy</a:t>
            </a:r>
          </a:p>
        </p:txBody>
      </p:sp>
    </p:spTree>
    <p:extLst>
      <p:ext uri="{BB962C8B-B14F-4D97-AF65-F5344CB8AC3E}">
        <p14:creationId xmlns:p14="http://schemas.microsoft.com/office/powerpoint/2010/main" val="252530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ED6349-A662-4C56-B377-89296D66B482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52502B-EEFA-44BD-B902-C43E5967E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3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" y="0"/>
            <a:ext cx="9232598" cy="6926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82654"/>
            <a:ext cx="7772400" cy="1174214"/>
          </a:xfrm>
        </p:spPr>
        <p:txBody>
          <a:bodyPr lIns="0" tIns="0" rIns="0" bIns="0" anchor="t">
            <a:normAutofit/>
          </a:bodyPr>
          <a:lstStyle>
            <a:lvl1pPr algn="l">
              <a:defRPr sz="3000" b="1" i="0">
                <a:solidFill>
                  <a:srgbClr val="032A44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64820"/>
            <a:ext cx="7086600" cy="5766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5312311"/>
            <a:ext cx="17907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A38041-0BD4-2D45-BC0A-EDCBDB6560A7}" type="datetime1">
              <a:rPr lang="en-US" smtClean="0"/>
              <a:pPr/>
              <a:t>9/17/2012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6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8" name="Title Placeholder 13"/>
          <p:cNvSpPr>
            <a:spLocks noGrp="1"/>
          </p:cNvSpPr>
          <p:nvPr>
            <p:ph type="title"/>
          </p:nvPr>
        </p:nvSpPr>
        <p:spPr bwMode="auto">
          <a:xfrm>
            <a:off x="177800" y="0"/>
            <a:ext cx="5664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Text Placeholder 14"/>
          <p:cNvSpPr>
            <a:spLocks noGrp="1"/>
          </p:cNvSpPr>
          <p:nvPr>
            <p:ph type="body" idx="1"/>
          </p:nvPr>
        </p:nvSpPr>
        <p:spPr bwMode="auto">
          <a:xfrm>
            <a:off x="457200" y="1590675"/>
            <a:ext cx="8229600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7924800" y="6553200"/>
            <a:ext cx="936625" cy="2413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r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fld id="{2C3F8871-3CBA-48B6-961D-72BE746DCDC8}" type="slidenum">
              <a:rPr lang="en-US" sz="1000">
                <a:solidFill>
                  <a:prstClr val="white"/>
                </a:solidFill>
                <a:cs typeface="Arial" charset="0"/>
              </a:rPr>
              <a:pPr marL="342900" indent="-342900" algn="r" defTabSz="4572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23" name="Rectangle 22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4" name="Picture 13" descr="NREL-Logo-WhiteType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-266075"/>
            <a:ext cx="3733800" cy="1713875"/>
          </a:xfrm>
          <a:prstGeom prst="rect">
            <a:avLst/>
          </a:prstGeom>
        </p:spPr>
      </p:pic>
      <p:sp>
        <p:nvSpPr>
          <p:cNvPr id="18" name="Text Placeholder 14"/>
          <p:cNvSpPr txBox="1">
            <a:spLocks/>
          </p:cNvSpPr>
          <p:nvPr userDrawn="1"/>
        </p:nvSpPr>
        <p:spPr>
          <a:xfrm>
            <a:off x="152400" y="6553200"/>
            <a:ext cx="8991600" cy="304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100" kern="1200" dirty="0" smtClean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Uniform Methods Project</a:t>
            </a:r>
            <a:endParaRPr lang="en-US" sz="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44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tags" Target="../tags/tag2.xml"/><Relationship Id="rId7" Type="http://schemas.openxmlformats.org/officeDocument/2006/relationships/image" Target="../media/image4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arla.Frisch@ee.doe.gov" TargetMode="External"/><Relationship Id="rId2" Type="http://schemas.openxmlformats.org/officeDocument/2006/relationships/hyperlink" Target="mailto:Michael.Li@ee.doe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ody.Taylor@ee.doe.gov" TargetMode="External"/><Relationship Id="rId4" Type="http://schemas.openxmlformats.org/officeDocument/2006/relationships/hyperlink" Target="mailto:WilliamC.Miller@ee.doe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3" descr="NRL_UMP_illustration-1-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2" b="-3872"/>
          <a:stretch>
            <a:fillRect/>
          </a:stretch>
        </p:blipFill>
        <p:spPr bwMode="auto">
          <a:xfrm>
            <a:off x="0" y="762000"/>
            <a:ext cx="9144000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9048" y="677333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323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6857" y="673704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323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96667" y="43744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323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flipV="1">
            <a:off x="0" y="914400"/>
            <a:ext cx="5867400" cy="4571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NREL-Logo-WhiteTyp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-266075"/>
            <a:ext cx="3733800" cy="17138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9436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52400" y="6019800"/>
            <a:ext cx="5029200" cy="3810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323" b="1" u="none" strike="noStrike" kern="1200" cap="none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Gotham-Light"/>
                <a:ea typeface="+mn-ea"/>
                <a:cs typeface="Gotham-Light"/>
              </a:rPr>
              <a:t>New Paradigms for Measuring Savings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867400" y="914400"/>
            <a:ext cx="3276600" cy="4571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45063"/>
          </a:xfrm>
        </p:spPr>
        <p:txBody>
          <a:bodyPr/>
          <a:lstStyle/>
          <a:p>
            <a:r>
              <a:rPr lang="en-US" sz="2000" b="0" dirty="0" smtClean="0"/>
              <a:t>Easy-to-follow </a:t>
            </a:r>
            <a:r>
              <a:rPr lang="en-US" sz="2000" b="0" dirty="0"/>
              <a:t>protocols based on commonly accepted engineering and statistical methods for determining gross savings for a core set of commonly deployed energy efficiency measures. The protocols also include: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/>
              <a:t>A description of measure and application conditions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/>
              <a:t>An algorithm for estimating savings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/>
              <a:t>An example of a typical program offering and alternative delivery strategies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/>
              <a:t>Considerations for the measurement and verification process, including an International Performance Verification and Measurement Protocol </a:t>
            </a:r>
            <a:r>
              <a:rPr lang="en-US" sz="2000" b="0" dirty="0" smtClean="0"/>
              <a:t>option</a:t>
            </a:r>
            <a:endParaRPr lang="en-US" sz="20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/>
              <a:t>Data requirements for verification and recommended </a:t>
            </a:r>
            <a:r>
              <a:rPr lang="en-US" sz="2000" b="0" dirty="0" smtClean="0"/>
              <a:t>collection </a:t>
            </a:r>
            <a:r>
              <a:rPr lang="en-US" sz="2000" b="0" dirty="0"/>
              <a:t>methods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/>
              <a:t>Recommended program evaluation elements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/>
              <a:t>Fall-back options for lower-cost EM&amp;V approaches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41465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Lowering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US" dirty="0" smtClean="0"/>
              <a:t>Standardized versus custom approaches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Clear data collection requirements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Protocols are most applicable to large programs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Smaller program/utilities will continue to rely on less rigorous methods </a:t>
            </a:r>
            <a:r>
              <a:rPr lang="en-US" smtClean="0"/>
              <a:t>that are less costly</a:t>
            </a:r>
            <a:endParaRPr lang="en-US" dirty="0" smtClean="0"/>
          </a:p>
          <a:p>
            <a:pPr marL="457200" indent="-457200">
              <a:buFontTx/>
              <a:buChar char="-"/>
            </a:pPr>
            <a:r>
              <a:rPr lang="en-US" dirty="0"/>
              <a:t>Will lead to the development of UMP technical reference manuals and deemed savings values based on UMP </a:t>
            </a:r>
            <a:r>
              <a:rPr lang="en-US" dirty="0" smtClean="0"/>
              <a:t>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389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45063"/>
          </a:xfrm>
        </p:spPr>
        <p:txBody>
          <a:bodyPr/>
          <a:lstStyle/>
          <a:p>
            <a:r>
              <a:rPr lang="en-US" sz="2400" dirty="0" smtClean="0"/>
              <a:t>Greater Consistency of Savings Calculations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Increases credibility of savings estimates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Makes it easier and less costly for to quickly establish good EM&amp;V practices because they no longer have to start from scratch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Simplifies comparison of savings resulting from similar programs in different jurisdictions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Helps utilities and program administrators manage regulatory risk</a:t>
            </a:r>
            <a:endParaRPr lang="en-US" sz="2000" dirty="0"/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Allows administrators </a:t>
            </a:r>
            <a:r>
              <a:rPr lang="en-US" sz="2000" dirty="0"/>
              <a:t>to set data requirements early on, </a:t>
            </a:r>
            <a:r>
              <a:rPr lang="en-US" sz="2000" dirty="0" smtClean="0"/>
              <a:t>improving the alignment </a:t>
            </a:r>
            <a:r>
              <a:rPr lang="en-US" sz="2000" dirty="0"/>
              <a:t>between implementation and </a:t>
            </a:r>
            <a:r>
              <a:rPr lang="en-US" sz="2000" dirty="0" smtClean="0"/>
              <a:t>evaluation.</a:t>
            </a:r>
            <a:endParaRPr lang="en-US" sz="2000" dirty="0"/>
          </a:p>
          <a:p>
            <a:pPr lvl="1">
              <a:spcBef>
                <a:spcPts val="1800"/>
              </a:spcBef>
            </a:pPr>
            <a:r>
              <a:rPr lang="en-US" sz="2000" dirty="0"/>
              <a:t>Energy efficiency programs that adopt the protocols will have greater confidence in setting and meeting savings targets as part of larger energy efficiency initiatives.</a:t>
            </a:r>
          </a:p>
          <a:p>
            <a:pPr marL="1005840" lvl="1">
              <a:spcBef>
                <a:spcPts val="0"/>
              </a:spcBef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910084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13850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Arial Narrow" pitchFamily="34" charset="0"/>
              </a:rPr>
              <a:t>Buildings Performance Database </a:t>
            </a:r>
            <a:br>
              <a:rPr lang="en-US" sz="4400" dirty="0" smtClean="0">
                <a:latin typeface="Arial Narrow" pitchFamily="34" charset="0"/>
              </a:rPr>
            </a:br>
            <a:r>
              <a:rPr lang="en-US" sz="4400" dirty="0" smtClean="0">
                <a:latin typeface="Arial Narrow" pitchFamily="34" charset="0"/>
              </a:rPr>
              <a:t/>
            </a:r>
            <a:br>
              <a:rPr lang="en-US" sz="4400" dirty="0" smtClean="0">
                <a:latin typeface="Arial Narrow" pitchFamily="34" charset="0"/>
              </a:rPr>
            </a:br>
            <a:r>
              <a:rPr lang="en-US" sz="4400" dirty="0" smtClean="0">
                <a:latin typeface="Arial Narrow" pitchFamily="34" charset="0"/>
              </a:rPr>
              <a:t>Overview </a:t>
            </a: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>
                <a:latin typeface="Arial Narrow" pitchFamily="34" charset="0"/>
              </a:rPr>
              <a:t/>
            </a:r>
            <a:br>
              <a:rPr lang="en-US" sz="3600" dirty="0">
                <a:latin typeface="Arial Narrow" pitchFamily="34" charset="0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i="1" dirty="0" smtClean="0">
                <a:latin typeface="Arial Narrow" pitchFamily="34" charset="0"/>
              </a:rPr>
              <a:t/>
            </a:r>
            <a:br>
              <a:rPr lang="en-US" i="1" dirty="0" smtClean="0">
                <a:latin typeface="Arial Narrow" pitchFamily="34" charset="0"/>
              </a:rPr>
            </a:br>
            <a:endParaRPr lang="en-US" b="0" i="1" dirty="0"/>
          </a:p>
        </p:txBody>
      </p:sp>
      <p:sp>
        <p:nvSpPr>
          <p:cNvPr id="6" name="Rectangle 5"/>
          <p:cNvSpPr/>
          <p:nvPr/>
        </p:nvSpPr>
        <p:spPr>
          <a:xfrm>
            <a:off x="5329577" y="5246549"/>
            <a:ext cx="3825385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50" i="1" dirty="0" smtClean="0">
                <a:solidFill>
                  <a:schemeClr val="bg1"/>
                </a:solidFill>
              </a:rPr>
              <a:t>This document is confidential and is intended solely for the use and information of the audience to whom it is addressed.</a:t>
            </a:r>
            <a:endParaRPr lang="en-US" sz="105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itle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03201" y="11115"/>
            <a:ext cx="6221413" cy="941387"/>
          </a:xfrm>
        </p:spPr>
        <p:txBody>
          <a:bodyPr/>
          <a:lstStyle/>
          <a:p>
            <a:r>
              <a:rPr lang="en-US" dirty="0" smtClean="0">
                <a:latin typeface="Arial Narrow" pitchFamily="34" charset="0"/>
                <a:cs typeface="Arial Narrow" pitchFamily="34" charset="0"/>
              </a:rPr>
              <a:t>Overview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367323" y="1129649"/>
            <a:ext cx="8512206" cy="4627687"/>
          </a:xfrm>
        </p:spPr>
        <p:txBody>
          <a:bodyPr/>
          <a:lstStyle/>
          <a:p>
            <a:pPr lvl="0"/>
            <a:r>
              <a:rPr lang="en-US" sz="2400" dirty="0"/>
              <a:t>The Buildings Performance Database is a dataset with information about real buildings’ physical and operational characteristics and energy consumption.</a:t>
            </a:r>
          </a:p>
          <a:p>
            <a:pPr lvl="0"/>
            <a:r>
              <a:rPr lang="en-US" sz="2400" dirty="0"/>
              <a:t>The BPD will help transform the market by increasing the amount of information available to </a:t>
            </a:r>
            <a:r>
              <a:rPr lang="en-US" sz="2400" dirty="0" smtClean="0"/>
              <a:t>decision-makers.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" y="2662579"/>
            <a:ext cx="8215532" cy="339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5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127743"/>
            <a:ext cx="2133600" cy="365125"/>
          </a:xfrm>
          <a:prstGeom prst="rect">
            <a:avLst/>
          </a:prstGeom>
        </p:spPr>
        <p:txBody>
          <a:bodyPr/>
          <a:lstStyle/>
          <a:p>
            <a:fld id="{BDEB84FB-1B11-D742-B8B5-854F0E6608E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2" descr="C:\Users\540315\Pictures\BuildingPerformanceTool_loc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36" y="2040311"/>
            <a:ext cx="4255478" cy="35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540315\Pictures\BuildingPerformanceTool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84" y="2057244"/>
            <a:ext cx="3827970" cy="402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67323" y="1129649"/>
            <a:ext cx="8512206" cy="46276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32A44"/>
              </a:buClr>
              <a:buSzTx/>
              <a:buFont typeface="Webdings" charset="2"/>
              <a:buChar char=""/>
              <a:tabLst/>
              <a:defRPr sz="1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50292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Char char="–"/>
              <a:tabLst/>
              <a:defRPr sz="1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685800" marR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96012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Char char="–"/>
              <a:tabLst/>
              <a:defRPr sz="1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18872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Char char="»"/>
              <a:tabLst/>
              <a:defRPr sz="1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dirty="0"/>
              <a:t>The BPD </a:t>
            </a:r>
            <a:r>
              <a:rPr lang="en-US" sz="2400" dirty="0" smtClean="0"/>
              <a:t>enables comparison of groups of buildings based on variables such as use, location, size, and equipment type.</a:t>
            </a:r>
          </a:p>
          <a:p>
            <a:pPr marL="0" lv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395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23" y="1112716"/>
            <a:ext cx="8292727" cy="4627687"/>
          </a:xfrm>
        </p:spPr>
        <p:txBody>
          <a:bodyPr/>
          <a:lstStyle/>
          <a:p>
            <a:pPr lvl="0"/>
            <a:r>
              <a:rPr lang="en-US" sz="2400" dirty="0"/>
              <a:t>The BPD can be analyzed at a portfolio level, using actuarial methods.</a:t>
            </a:r>
          </a:p>
          <a:p>
            <a:r>
              <a:rPr lang="en-US" sz="2400" dirty="0" smtClean="0"/>
              <a:t>The analytical tools quantify the energy and financial performance, and risk distributions, of specific building improvements.</a:t>
            </a:r>
          </a:p>
          <a:p>
            <a:endParaRPr lang="en-US" sz="2400" dirty="0" smtClean="0"/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127743"/>
            <a:ext cx="2133600" cy="365125"/>
          </a:xfrm>
          <a:prstGeom prst="rect">
            <a:avLst/>
          </a:prstGeom>
        </p:spPr>
        <p:txBody>
          <a:bodyPr/>
          <a:lstStyle/>
          <a:p>
            <a:fld id="{BDEB84FB-1B11-D742-B8B5-854F0E6608EF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01985" y="3181701"/>
            <a:ext cx="4232592" cy="3208997"/>
            <a:chOff x="5295258" y="1615307"/>
            <a:chExt cx="3198011" cy="2165113"/>
          </a:xfrm>
        </p:grpSpPr>
        <p:grpSp>
          <p:nvGrpSpPr>
            <p:cNvPr id="8" name="Group 8"/>
            <p:cNvGrpSpPr/>
            <p:nvPr/>
          </p:nvGrpSpPr>
          <p:grpSpPr>
            <a:xfrm>
              <a:off x="5295258" y="1615307"/>
              <a:ext cx="3198011" cy="2165113"/>
              <a:chOff x="0" y="1"/>
              <a:chExt cx="9144000" cy="6190659"/>
            </a:xfrm>
          </p:grpSpPr>
          <p:pic>
            <p:nvPicPr>
              <p:cNvPr id="10" name="Picture 2" descr="C:\Users\540315\Pictures\BuildingPerformanceTool6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44000" cy="61906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06079" y="1490919"/>
                <a:ext cx="3924766" cy="36965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Annual Natural Gas Usage</a:t>
                </a:r>
                <a:endParaRPr lang="en-US" sz="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401924" y="2016471"/>
                <a:ext cx="3952837" cy="3696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Annual Gas Use )(</a:t>
                </a:r>
                <a:r>
                  <a:rPr lang="en-US" sz="600" b="1" dirty="0" err="1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kBTu</a:t>
                </a:r>
                <a:r>
                  <a:rPr lang="en-US" sz="6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/</a:t>
                </a:r>
                <a:r>
                  <a:rPr lang="en-US" sz="600" b="1" dirty="0" err="1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sqft</a:t>
                </a:r>
                <a:r>
                  <a:rPr lang="en-US" sz="6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/yr)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39043" y="3554080"/>
                <a:ext cx="2805420" cy="3696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Annual Gas Savings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752600" y="5081954"/>
                <a:ext cx="28956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999" y="1943487"/>
              <a:ext cx="2952086" cy="1805083"/>
            </a:xfrm>
            <a:prstGeom prst="rect">
              <a:avLst/>
            </a:prstGeom>
          </p:spPr>
        </p:pic>
      </p:grpSp>
      <p:pic>
        <p:nvPicPr>
          <p:cNvPr id="15" name="Picture 2" descr="C:\Users\540315\Pictures\BuildingPerformanceTool9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440" y="3208347"/>
            <a:ext cx="4302009" cy="315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33277" y="6343491"/>
            <a:ext cx="267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2"/>
                </a:solidFill>
              </a:rPr>
              <a:t>Energy Savings Analysis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28890" y="6343490"/>
            <a:ext cx="267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2"/>
                </a:solidFill>
              </a:rPr>
              <a:t>Cumulative Cash Flow Analysis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8138" y="2812369"/>
            <a:ext cx="3436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Residential Heating Retrofit</a:t>
            </a:r>
          </a:p>
        </p:txBody>
      </p:sp>
    </p:spTree>
    <p:extLst>
      <p:ext uri="{BB962C8B-B14F-4D97-AF65-F5344CB8AC3E}">
        <p14:creationId xmlns:p14="http://schemas.microsoft.com/office/powerpoint/2010/main" val="38662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Uniform Methods Project</a:t>
            </a:r>
          </a:p>
          <a:p>
            <a:r>
              <a:rPr lang="en-US" dirty="0" smtClean="0">
                <a:hlinkClick r:id="rId2"/>
              </a:rPr>
              <a:t>Michael.Li@ee.doe.gov</a:t>
            </a:r>
            <a:endParaRPr lang="en-US" dirty="0" smtClean="0"/>
          </a:p>
          <a:p>
            <a:r>
              <a:rPr lang="en-US" dirty="0" smtClean="0"/>
              <a:t>SEE Action EM&amp;V Working Group</a:t>
            </a:r>
          </a:p>
          <a:p>
            <a:r>
              <a:rPr lang="en-US" dirty="0" smtClean="0">
                <a:hlinkClick r:id="rId3"/>
              </a:rPr>
              <a:t>Carla.Frisch@ee.doe.gov</a:t>
            </a:r>
            <a:endParaRPr lang="en-US" dirty="0" smtClean="0"/>
          </a:p>
          <a:p>
            <a:r>
              <a:rPr lang="en-US" dirty="0" smtClean="0"/>
              <a:t>Building Performance Database</a:t>
            </a:r>
          </a:p>
          <a:p>
            <a:r>
              <a:rPr lang="en-US" dirty="0" smtClean="0">
                <a:hlinkClick r:id="rId4"/>
              </a:rPr>
              <a:t>WilliamC.Miller@ee.doe.gov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Cody.Taylor@ee.doe.gov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50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SEE Action EM&amp;V Working Group</a:t>
            </a:r>
          </a:p>
          <a:p>
            <a:endParaRPr lang="en-US" dirty="0" smtClean="0"/>
          </a:p>
          <a:p>
            <a:r>
              <a:rPr lang="en-US" dirty="0" smtClean="0"/>
              <a:t>“Transform </a:t>
            </a:r>
            <a:r>
              <a:rPr lang="en-US" dirty="0"/>
              <a:t>EM&amp;V to yield </a:t>
            </a:r>
            <a:r>
              <a:rPr lang="en-US" dirty="0" smtClean="0"/>
              <a:t>more </a:t>
            </a:r>
            <a:r>
              <a:rPr lang="en-US" dirty="0"/>
              <a:t>accurate, credible, and timely results that accelerate deployment and </a:t>
            </a:r>
            <a:r>
              <a:rPr lang="en-US" dirty="0" smtClean="0"/>
              <a:t>improve </a:t>
            </a:r>
            <a:r>
              <a:rPr lang="en-US" dirty="0"/>
              <a:t>management of energy efficiency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7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Building a portfolio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Clean Energy Standard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Interconnection Planning</a:t>
            </a:r>
          </a:p>
        </p:txBody>
      </p:sp>
    </p:spTree>
    <p:extLst>
      <p:ext uri="{BB962C8B-B14F-4D97-AF65-F5344CB8AC3E}">
        <p14:creationId xmlns:p14="http://schemas.microsoft.com/office/powerpoint/2010/main" val="50467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Methods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This Project Needed?</a:t>
            </a:r>
          </a:p>
          <a:p>
            <a:pPr lvl="1"/>
            <a:r>
              <a:rPr lang="en-US" dirty="0" smtClean="0"/>
              <a:t>There are multiple ways to calculate energy savings for the same energy efficiency project or program.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Lack of consistency leads to difficulty comparing results.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Same efficiency measure can yield differing savings results depending on the protocol used to calculate savings 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There is a general lack of transparency about the assumptions and details of savings calculations.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Result is reduced credibility for reported savings, and custom designed protocols.</a:t>
            </a:r>
          </a:p>
        </p:txBody>
      </p:sp>
    </p:spTree>
    <p:extLst>
      <p:ext uri="{BB962C8B-B14F-4D97-AF65-F5344CB8AC3E}">
        <p14:creationId xmlns:p14="http://schemas.microsoft.com/office/powerpoint/2010/main" val="4224939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450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Bring Uniformity and Transparency to Energy Savings Calculations for Energy Efficiency Programs</a:t>
            </a:r>
          </a:p>
          <a:p>
            <a:pPr lvl="1">
              <a:spcBef>
                <a:spcPts val="1500"/>
              </a:spcBef>
            </a:pPr>
            <a:r>
              <a:rPr lang="en-US" dirty="0" smtClean="0"/>
              <a:t>Strengthen the credibility of savings calculations through greater consistency and transparency.</a:t>
            </a:r>
          </a:p>
          <a:p>
            <a:pPr lvl="1">
              <a:spcBef>
                <a:spcPts val="1500"/>
              </a:spcBef>
            </a:pPr>
            <a:r>
              <a:rPr lang="en-US" dirty="0" smtClean="0"/>
              <a:t>Simplify the comparison of savings across similar efficiency programs and measures in different jurisdictions.</a:t>
            </a:r>
          </a:p>
          <a:p>
            <a:pPr lvl="1">
              <a:spcBef>
                <a:spcPts val="1500"/>
              </a:spcBef>
            </a:pPr>
            <a:r>
              <a:rPr lang="en-US" dirty="0" smtClean="0"/>
              <a:t>Reduce the costs of evaluation, measurement, and verification (EM&amp;V). </a:t>
            </a:r>
          </a:p>
        </p:txBody>
      </p:sp>
    </p:spTree>
    <p:extLst>
      <p:ext uri="{BB962C8B-B14F-4D97-AF65-F5344CB8AC3E}">
        <p14:creationId xmlns:p14="http://schemas.microsoft.com/office/powerpoint/2010/main" val="3767350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Project?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and Publish 15–20 Protocols for Calculating Savings from Energy Efficiency Measures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Addresses most common residential and commercial efficiency measures in ratepayer funded programs:</a:t>
            </a:r>
          </a:p>
          <a:p>
            <a:pPr lvl="2">
              <a:spcBef>
                <a:spcPts val="600"/>
              </a:spcBef>
            </a:pPr>
            <a:r>
              <a:rPr lang="en-US" sz="1800" dirty="0" smtClean="0"/>
              <a:t>Residential lighting					•  Commercial Lighting</a:t>
            </a:r>
          </a:p>
          <a:p>
            <a:pPr lvl="2"/>
            <a:r>
              <a:rPr lang="en-US" sz="1800" dirty="0" smtClean="0"/>
              <a:t>Commercial unitary air conditioning		•  Refrigerator replacement</a:t>
            </a:r>
            <a:endParaRPr lang="en-US" dirty="0" smtClean="0"/>
          </a:p>
          <a:p>
            <a:pPr lvl="1">
              <a:spcBef>
                <a:spcPts val="1800"/>
              </a:spcBef>
            </a:pPr>
            <a:r>
              <a:rPr lang="en-US" dirty="0" smtClean="0"/>
              <a:t>Presents step-by-step calculations for determining gross savings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Adoption is voluntary</a:t>
            </a:r>
          </a:p>
        </p:txBody>
      </p:sp>
    </p:spTree>
    <p:extLst>
      <p:ext uri="{BB962C8B-B14F-4D97-AF65-F5344CB8AC3E}">
        <p14:creationId xmlns:p14="http://schemas.microsoft.com/office/powerpoint/2010/main" val="3533562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Project?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Protocols Developed In Collaboration With EM&amp;V Industry and Major Energy Efficiency Stakeholders 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Protocols developed in collaboration with energy efficiency program administrators, stakeholders, and EM&amp;V consultants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 Including the major U.S. firms </a:t>
            </a:r>
          </a:p>
          <a:p>
            <a:pPr marL="1463040" lvl="2">
              <a:spcBef>
                <a:spcPts val="0"/>
              </a:spcBef>
              <a:buNone/>
            </a:pPr>
            <a:r>
              <a:rPr lang="en-US" dirty="0" smtClean="0"/>
              <a:t>that do as many as 70% of </a:t>
            </a:r>
          </a:p>
          <a:p>
            <a:pPr marL="1463040" lvl="2">
              <a:spcBef>
                <a:spcPts val="0"/>
              </a:spcBef>
              <a:buNone/>
            </a:pPr>
            <a:r>
              <a:rPr lang="en-US" dirty="0" smtClean="0"/>
              <a:t>energy efficiency evaluations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30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</a:p>
          <a:p>
            <a:pPr lvl="1"/>
            <a:r>
              <a:rPr lang="en-US" dirty="0" smtClean="0"/>
              <a:t>The first set of protocols has been completed and are out for stakeholder review until August 17, 2012. </a:t>
            </a:r>
          </a:p>
          <a:p>
            <a:pPr lvl="2"/>
            <a:r>
              <a:rPr lang="en-US" dirty="0" smtClean="0"/>
              <a:t>7 protocols (commercial lighting, commercial lighting controls, commercial unitary AC, residential furnaces and boilers, residential lighting, refrigerator recycling, residential whole-building retrofit)</a:t>
            </a:r>
          </a:p>
          <a:p>
            <a:pPr lvl="2"/>
            <a:r>
              <a:rPr lang="en-US" dirty="0" smtClean="0"/>
              <a:t>6 evaluation issues (metering, net to gross, peak impacts, surveys, sampling, other issues)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First set of 7 protocols completed in late 2012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Second set of 10 protocols publish in 2013</a:t>
            </a:r>
          </a:p>
        </p:txBody>
      </p:sp>
    </p:spTree>
    <p:extLst>
      <p:ext uri="{BB962C8B-B14F-4D97-AF65-F5344CB8AC3E}">
        <p14:creationId xmlns:p14="http://schemas.microsoft.com/office/powerpoint/2010/main" val="450458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Commercial HVAC Controls — Energy Management Systems/Direct Digital Control systems </a:t>
            </a:r>
          </a:p>
          <a:p>
            <a:pPr lvl="0"/>
            <a:r>
              <a:rPr lang="en-US" sz="2400" dirty="0"/>
              <a:t>Residential New Construction</a:t>
            </a:r>
          </a:p>
          <a:p>
            <a:pPr lvl="0"/>
            <a:r>
              <a:rPr lang="en-US" sz="2400" dirty="0"/>
              <a:t>Commercial Air Compressors</a:t>
            </a:r>
          </a:p>
          <a:p>
            <a:pPr lvl="0"/>
            <a:r>
              <a:rPr lang="en-US" sz="2400" dirty="0"/>
              <a:t>Residential Behavioral Programs</a:t>
            </a:r>
          </a:p>
          <a:p>
            <a:pPr lvl="0"/>
            <a:r>
              <a:rPr lang="en-US" sz="2400" dirty="0"/>
              <a:t>Data Center Efficiency — ENERGY STAR</a:t>
            </a:r>
            <a:r>
              <a:rPr lang="en-US" sz="2400" baseline="30000" dirty="0"/>
              <a:t>®</a:t>
            </a:r>
            <a:r>
              <a:rPr lang="en-US" sz="2400" dirty="0"/>
              <a:t> Servers/Virtualization, Efficient Storage/Uninterruptable Power Supplies</a:t>
            </a:r>
          </a:p>
          <a:p>
            <a:pPr lvl="0"/>
            <a:r>
              <a:rPr lang="en-US" sz="2400" dirty="0"/>
              <a:t>Residential and Commercial High Efficiency Water Heaters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0986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J6Q3Dt00mhPsEMippD5w"/>
</p:tagLst>
</file>

<file path=ppt/theme/theme1.xml><?xml version="1.0" encoding="utf-8"?>
<a:theme xmlns:a="http://schemas.openxmlformats.org/drawingml/2006/main" name="2_eere_template_blu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ere_template_blue 1">
        <a:dk1>
          <a:srgbClr val="50565C"/>
        </a:dk1>
        <a:lt1>
          <a:srgbClr val="FFFFFF"/>
        </a:lt1>
        <a:dk2>
          <a:srgbClr val="6A737B"/>
        </a:dk2>
        <a:lt2>
          <a:srgbClr val="EEECE1"/>
        </a:lt2>
        <a:accent1>
          <a:srgbClr val="7AC143"/>
        </a:accent1>
        <a:accent2>
          <a:srgbClr val="FFD200"/>
        </a:accent2>
        <a:accent3>
          <a:srgbClr val="FFFFFF"/>
        </a:accent3>
        <a:accent4>
          <a:srgbClr val="43484D"/>
        </a:accent4>
        <a:accent5>
          <a:srgbClr val="BEDDB0"/>
        </a:accent5>
        <a:accent6>
          <a:srgbClr val="E7BE00"/>
        </a:accent6>
        <a:hlink>
          <a:srgbClr val="006892"/>
        </a:hlink>
        <a:folHlink>
          <a:srgbClr val="6A73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784</Words>
  <Application>Microsoft Office PowerPoint</Application>
  <PresentationFormat>On-screen Show (4:3)</PresentationFormat>
  <Paragraphs>96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2_eere_template_blue</vt:lpstr>
      <vt:lpstr>think-cell Slide</vt:lpstr>
      <vt:lpstr>PowerPoint Presentation</vt:lpstr>
      <vt:lpstr>PowerPoint Presentation</vt:lpstr>
      <vt:lpstr>PowerPoint Presentation</vt:lpstr>
      <vt:lpstr>Uniform Methods Project</vt:lpstr>
      <vt:lpstr>Project Goals</vt:lpstr>
      <vt:lpstr>What Is This Project?</vt:lpstr>
      <vt:lpstr>What Is This Project?</vt:lpstr>
      <vt:lpstr>Project Organization</vt:lpstr>
      <vt:lpstr>Future Protocols</vt:lpstr>
      <vt:lpstr>The Protocols</vt:lpstr>
      <vt:lpstr>Lowering Costs</vt:lpstr>
      <vt:lpstr>Benefits</vt:lpstr>
      <vt:lpstr>Buildings Performance Database   Overview     </vt:lpstr>
      <vt:lpstr>Overview</vt:lpstr>
      <vt:lpstr>Overview</vt:lpstr>
      <vt:lpstr>Overview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</dc:creator>
  <cp:lastModifiedBy>jjones</cp:lastModifiedBy>
  <cp:revision>90</cp:revision>
  <dcterms:created xsi:type="dcterms:W3CDTF">2011-05-17T09:48:51Z</dcterms:created>
  <dcterms:modified xsi:type="dcterms:W3CDTF">2012-09-17T16:29:50Z</dcterms:modified>
</cp:coreProperties>
</file>